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90" r:id="rId9"/>
    <p:sldId id="269" r:id="rId10"/>
    <p:sldId id="270" r:id="rId11"/>
    <p:sldId id="271" r:id="rId12"/>
    <p:sldId id="272" r:id="rId13"/>
    <p:sldId id="291" r:id="rId14"/>
    <p:sldId id="292" r:id="rId15"/>
    <p:sldId id="293" r:id="rId16"/>
    <p:sldId id="294" r:id="rId17"/>
    <p:sldId id="295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86"/>
    <p:restoredTop sz="94704"/>
  </p:normalViewPr>
  <p:slideViewPr>
    <p:cSldViewPr snapToGrid="0">
      <p:cViewPr varScale="1">
        <p:scale>
          <a:sx n="119" d="100"/>
          <a:sy n="119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7F024-B2D2-D442-9A4B-E87492D021B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AF13-2809-9544-9651-1E9FCBB11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is x.w + b?</a:t>
            </a:r>
          </a:p>
          <a:p>
            <a:r>
              <a:rPr lang="en-US"/>
              <a:t>https://www.polleverywhere.com/multiple_choice_polls/4tZfddIIaHdmsw4Tl8Mqu?state=opened&amp;flow=Default&amp;onscreen=persist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7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3A0-B0B1-3E65-380D-117BD5C8E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61812-C06F-640F-8A1A-040E5DEB0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F91CB-3AA5-7B4E-FA08-EEE0822E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3ED89-4B2D-6A4C-95FD-B8CCF373A543}" type="datetime1">
              <a:rPr lang="en-IE" smtClean="0"/>
              <a:t>22/09/2025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0B1C3-0659-C0D5-BFC9-2C830B56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B85F-B61B-C5DD-FD73-848314B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F5F4-0EB7-648C-6B0E-38EB692D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EF288-020B-2C7A-B338-D341A5216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7E28-F0E8-125E-1523-55F3B5BD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4BEE-D10B-A645-8756-B8ACF300A16A}" type="datetime1">
              <a:rPr lang="en-IE" smtClean="0"/>
              <a:t>22/09/2025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0CAC-CFA4-0AED-1316-FB96A205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33FDD-3C57-6E5B-DCC3-B67AD9A8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7AC75-AA25-BC36-A314-0569D443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FB6F3-EAAF-545B-74A6-407E28B2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CDAF6-43D5-18E4-F850-78673475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32E58-32EE-5541-A5B2-F2F004759053}" type="datetime1">
              <a:rPr lang="en-IE" smtClean="0"/>
              <a:t>22/09/2025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85C4B-BFD3-85E2-1F31-C11B9010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1F7B-94F3-3FA7-01B4-C2D0C701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1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8A34-1152-4168-25DF-9864AC1E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1306-F9FE-AC2C-3783-69E02629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3173-EE9D-5BBD-8204-78687622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FEEF-C63F-F149-9EA7-877B62F06143}" type="datetime1">
              <a:rPr lang="en-IE" smtClean="0"/>
              <a:t>22/09/2025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3AEA-6447-47F4-29FA-DA3EA984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2035-71AA-789A-606A-891F1B9C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BE5F-CE45-D7AD-0886-BA50075E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E486-0499-189C-571D-7B91B6E6F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BEA74-7037-C040-4CE8-277B0440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0117-3A90-C44E-B904-57B3F6EC6390}" type="datetime1">
              <a:rPr lang="en-IE" smtClean="0"/>
              <a:t>22/09/2025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CC89-3101-E62F-8156-C35371AF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07C22-E6C4-7DD8-09B9-C6A415A4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0576-5923-9892-61D4-58D9DAAE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3EC8-B318-E813-B3F3-E122A3E5A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68232-D7E3-AA7A-40F1-D50EE603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C17B-9B7F-A0CB-CC2A-94045AED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2138-85D3-424C-9216-230EED2A8A87}" type="datetime1">
              <a:rPr lang="en-IE" smtClean="0"/>
              <a:t>22/09/2025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F101-3FA7-C104-AA98-03F4454C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F1DEF-42CE-4AB9-8A98-8D27A725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BD06-1139-045B-1CBC-10BDE83B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80FB-4CE8-DF64-29C1-850389AB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B4F20-5044-823A-75B0-2B135B951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ACE4-47B0-1AFD-76B1-FC219B715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FFF63-1830-7799-4587-B05D08B52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3E5DD-CA80-3631-41B3-65E015F5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40F3E-59AA-1042-AA02-4BE99BC5FD8F}" type="datetime1">
              <a:rPr lang="en-IE" smtClean="0"/>
              <a:t>22/09/2025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9E623-FC06-BA25-64AE-FF9D4DA9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ED2A1-FA70-016D-7424-522BAAAD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2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C2F5-1ED4-D01F-88B6-931CFFBC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27B75-CB73-2DFA-2EBF-4A9F3653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D01D-66A7-1C4E-A199-0AA5D623B0E3}" type="datetime1">
              <a:rPr lang="en-IE" smtClean="0"/>
              <a:t>22/09/2025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08DE7-9345-34E5-DFAA-F2D8F6EC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CB79E-C3B2-70AE-BF90-4543A984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1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3724E-992C-CCAA-BE38-87FAAF2A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1AFA-1CB5-C649-94EB-9BA58092BF7A}" type="datetime1">
              <a:rPr lang="en-IE" smtClean="0"/>
              <a:t>22/09/2025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4C40B-0254-6361-6C4B-AE4812BF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31A8C-A7C3-D65C-D5F1-50147C3D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6D12-0C59-0939-2B80-D65BA256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C2C8-F270-7E5B-CB21-B34DC6FE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BC533-B849-EBC0-A790-C479B8BC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BC58C-DFA7-9D8A-14D5-EA1C786B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6ED0-BD8B-7642-8C8E-F0124C67E2EF}" type="datetime1">
              <a:rPr lang="en-IE" smtClean="0"/>
              <a:t>22/09/2025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DBF0B-9495-EFA7-3E06-62FBD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965FC-4397-D8D3-F5D8-0A40F335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8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CA57-4E83-9A24-8D54-961683B1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C023-2069-58F8-0BDE-FF438566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4CDC-6C51-B3DC-F635-692780879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F224B-A33E-4DE5-0D54-366089AD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6070-58F9-0747-9314-8271B19CED5A}" type="datetime1">
              <a:rPr lang="en-IE" smtClean="0"/>
              <a:t>22/09/2025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40D48-E21D-7231-82BE-664BC5AB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E389B-F803-14F3-2FEF-EA0263AD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5E5E3-2A66-3738-FAFD-E0497C7B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D69D-24AA-0EAE-3B2A-FD40FECE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1966-6291-5439-0F19-0981A9268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60905-8381-3447-8A9E-EFCF65955C77}" type="datetime1">
              <a:rPr lang="en-IE" smtClean="0"/>
              <a:t>22/09/2025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59C8-4B6C-FFCB-F4C1-3F2D8D86E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0765D-CCA3-AAC0-EFF1-0D239E14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9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t Earth from space">
            <a:extLst>
              <a:ext uri="{FF2B5EF4-FFF2-40B4-BE49-F238E27FC236}">
                <a16:creationId xmlns:a16="http://schemas.microsoft.com/office/drawing/2014/main" id="{75638191-CA15-6595-0F8F-9CAFB9B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11"/>
          <a:stretch>
            <a:fillRect/>
          </a:stretch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A9FB4-8A9F-335E-A74C-316E67205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6100" dirty="0">
                <a:solidFill>
                  <a:srgbClr val="FFFFFF"/>
                </a:solidFill>
              </a:rPr>
              <a:t>Class 2: Neural Network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51EEC-DFA1-F313-69D7-6332C0041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160400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4BF3-80A8-476A-684B-8FBC6C7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Matrix Shapes and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E" dirty="0"/>
                  <a:t>Must match dimensions:</a:t>
                </a:r>
              </a:p>
              <a:p>
                <a:pPr lvl="1"/>
                <a:r>
                  <a:rPr lang="en-IE" dirty="0"/>
                  <a:t>If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has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columns,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will then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:r>
                  <a:rPr lang="en-IE" dirty="0"/>
                  <a:t>So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 </a:t>
                </a:r>
              </a:p>
              <a:p>
                <a:pPr lvl="1"/>
                <a:r>
                  <a:rPr lang="en-IE" dirty="0"/>
                  <a:t>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(the output) will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r>
                  <a:rPr lang="en-IE" dirty="0"/>
                  <a:t>Remember the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is added after the dot product</a:t>
                </a:r>
              </a:p>
              <a:p>
                <a:r>
                  <a:rPr lang="en-IE" dirty="0"/>
                  <a:t>People often write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E" dirty="0"/>
                  <a:t> to say that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is a matrix with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</a:t>
                </a:r>
              </a:p>
              <a:p>
                <a:r>
                  <a:rPr lang="en-IE" b="1" dirty="0"/>
                  <a:t>Always check shapes to avoid bugs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E302E-26C8-FFBF-CB33-5AFC44F9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A573C-8378-4099-A970-F3339FA7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Hands-On: Linear Layer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65F2-1C66-B35E-F7AB-2E0F58D1D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2000"/>
              <a:t>Walk through one full forward pass manually</a:t>
            </a:r>
          </a:p>
          <a:p>
            <a:r>
              <a:rPr lang="en-US" sz="2000"/>
              <a:t>Remember element-wise steps: multiply → sum up → add bias</a:t>
            </a:r>
          </a:p>
          <a:p>
            <a:r>
              <a:rPr lang="en-US" sz="2000"/>
              <a:t>Check shape before and after to see if it makes sense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46A9C-08D6-3FFB-FFD4-4E51DED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10" y="822621"/>
            <a:ext cx="4737650" cy="52349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F966-CB9E-8C11-156C-76030BCD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1215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B063-44FC-6251-2DAB-495784B3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do these?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355819-7954-CEF6-1A8E-8F1B3635AF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that:</a:t>
                </a:r>
              </a:p>
              <a:p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(Also: can you guess the dimensions of y before you compute it?)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355819-7954-CEF6-1A8E-8F1B3635A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2D64E-295D-C425-CEC9-6836D459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2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A6CE-0212-C7B3-F8B2-D6EE99EA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F71A-2851-DD0C-039F-CC87EFC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link to weather and climate?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are going to call our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our outputs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are: features, covariates, explanatory variables, predictors, …)</a:t>
                </a:r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are: target, response, dependent variable, …)</a:t>
                </a:r>
              </a:p>
              <a:p>
                <a:r>
                  <a:rPr lang="en-US" dirty="0"/>
                  <a:t>In weather forecasting our inputs are likely to be today’s temperature, wind speed, humidity, rainfall, </a:t>
                </a:r>
                <a:r>
                  <a:rPr lang="en-US" dirty="0" err="1"/>
                  <a:t>etc</a:t>
                </a:r>
                <a:r>
                  <a:rPr lang="en-US" dirty="0"/>
                  <a:t>, and our outputs are tomorrow’s value of these variables</a:t>
                </a:r>
              </a:p>
              <a:p>
                <a:r>
                  <a:rPr lang="en-US" dirty="0"/>
                  <a:t>We want the NN to gives us weights and biases that enable us to predict the outputs from the inputs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123B-ADAF-914E-0D08-92975666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6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F3AE-E487-FDBC-8538-2094353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495FE-F5C1-C443-5A3B-8A152BC52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NNs often represented in a picture that shows how the layers link together</a:t>
            </a:r>
          </a:p>
          <a:p>
            <a:r>
              <a:rPr lang="en-US" dirty="0"/>
              <a:t>Here’s one for the linear regression we fitted in the last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53E4F-8B65-125F-900C-ED663893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55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05497-AB4A-152F-7FF3-89DA28A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506B-498D-33A9-F5E9-F045EE0B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2226-7D16-EA17-BF70-EFF800A9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NNs often represented in a picture that shows how the layers link together</a:t>
            </a:r>
          </a:p>
          <a:p>
            <a:r>
              <a:rPr lang="en-US" dirty="0"/>
              <a:t>Here’s one for the linear regression we fitted in the last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DA39B-08DA-F71B-DF7F-9CB5B126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15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3DD79F-188B-7437-97AE-5C0ED3F4E803}"/>
              </a:ext>
            </a:extLst>
          </p:cNvPr>
          <p:cNvSpPr/>
          <p:nvPr/>
        </p:nvSpPr>
        <p:spPr>
          <a:xfrm>
            <a:off x="3268981" y="3323787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x₁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E5ED81-35CC-5B75-02A7-7E1C24DAF9BB}"/>
              </a:ext>
            </a:extLst>
          </p:cNvPr>
          <p:cNvSpPr/>
          <p:nvPr/>
        </p:nvSpPr>
        <p:spPr>
          <a:xfrm>
            <a:off x="3268981" y="4465378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/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FFD8B19-C3D3-757B-D5A3-DBA548AF5878}"/>
              </a:ext>
            </a:extLst>
          </p:cNvPr>
          <p:cNvSpPr/>
          <p:nvPr/>
        </p:nvSpPr>
        <p:spPr>
          <a:xfrm>
            <a:off x="3268981" y="5693197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D2E7E7-94A1-E774-6628-0A0A570A2D5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183381" y="3780987"/>
            <a:ext cx="2648622" cy="7536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E054E2-2C19-7607-8419-1E2C5E794F1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183381" y="4922578"/>
            <a:ext cx="24879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8291AD-03D2-3C19-D0BB-3EFCA6AF4502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183381" y="5310525"/>
            <a:ext cx="2648622" cy="8398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/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/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/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DE11-2F9B-D38B-C30C-EFF8B3A72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E0EE-FE83-9E83-6C20-D22DF3BD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C859-8F27-9C30-3871-7B6A5D29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suppose we had multiple outputs: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line has a weight associated with it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6F4AA-7DA9-3071-94E7-CC3DE45A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688EE3-BC35-81BE-A414-B7CDAA3344B7}"/>
              </a:ext>
            </a:extLst>
          </p:cNvPr>
          <p:cNvSpPr/>
          <p:nvPr/>
        </p:nvSpPr>
        <p:spPr>
          <a:xfrm>
            <a:off x="3322769" y="2369372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x₁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C18F84-CD90-B561-8E2D-1FF5ED5764F6}"/>
              </a:ext>
            </a:extLst>
          </p:cNvPr>
          <p:cNvSpPr/>
          <p:nvPr/>
        </p:nvSpPr>
        <p:spPr>
          <a:xfrm>
            <a:off x="3322769" y="351096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619CA3E-CFEB-F5FA-8F67-9ECC363BC964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EC225C-F3A9-8393-B8F7-3D1B2B218FEA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48622" cy="2144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F3EE1F-8D5F-EC6A-CC6C-954CC24DBC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429000"/>
            <a:ext cx="2487929" cy="5391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C1937-A050-DB0C-6A58-5BBDA91B9236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816947"/>
            <a:ext cx="2648622" cy="13790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585053-27CD-6C60-F0B3-08174BCA2921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626435" cy="158074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5139B-2141-BB7F-04D7-75D5C374920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8271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F4A0C1-6236-E05D-4ED3-3916AAEF7922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183215"/>
            <a:ext cx="2626435" cy="127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2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CC7F-3DFB-80F8-487A-BE623260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2DCF-507D-A569-C16D-067A3B55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63D0-666B-F359-36B3-0FC94AD2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 now suppose we created some extra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(most graphs ignore the biases)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0D36-19C4-AB51-B0B3-4C1064F5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17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BCAD59-32E9-2308-C5C8-0AB611BBB83B}"/>
              </a:ext>
            </a:extLst>
          </p:cNvPr>
          <p:cNvSpPr/>
          <p:nvPr/>
        </p:nvSpPr>
        <p:spPr>
          <a:xfrm>
            <a:off x="3322769" y="2369372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x₁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255D59-D52A-6B94-83F7-5881DE2024BF}"/>
              </a:ext>
            </a:extLst>
          </p:cNvPr>
          <p:cNvSpPr/>
          <p:nvPr/>
        </p:nvSpPr>
        <p:spPr>
          <a:xfrm>
            <a:off x="3322769" y="351096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34DD9BE-78F4-83D0-97A5-37883CDA31AD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43A32-4140-8A1A-64A7-0BDEB92B75B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21840" cy="18769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13AB03-FE81-7032-CDBB-00F028D1F17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337560"/>
            <a:ext cx="2487929" cy="6306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758CDE-A5C9-E333-E8EA-A03342CA34CC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660849"/>
            <a:ext cx="2621840" cy="15351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0163D2-A9E1-EF39-BD27-1E1C744F44FE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599653" cy="15539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DAE6DE-8046-09C7-8773-70CCB3FE6683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7356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C43BE0-21DA-3D0A-F8A8-E8C47B2D8DD5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027117"/>
            <a:ext cx="2599653" cy="1688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/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/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595406-3219-DCBD-4F95-F6BAA107513B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 flipV="1">
            <a:off x="7639498" y="3042166"/>
            <a:ext cx="1696572" cy="2953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9C110-14A8-F38C-21EB-22B732D61CB2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7639498" y="3337560"/>
            <a:ext cx="1643344" cy="1042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1190A3-A90B-F295-1C07-152FFCDC855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617311" y="4703828"/>
            <a:ext cx="153162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600884-B517-A673-2407-05F18270F8D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7617311" y="3365455"/>
            <a:ext cx="1584848" cy="13383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A10002F-ECC6-2AC8-D0C4-B3AA6D7C95D7}"/>
              </a:ext>
            </a:extLst>
          </p:cNvPr>
          <p:cNvSpPr/>
          <p:nvPr/>
        </p:nvSpPr>
        <p:spPr>
          <a:xfrm>
            <a:off x="6702911" y="5484317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D14B6E-D3E5-BD87-B397-74EED85033B3}"/>
              </a:ext>
            </a:extLst>
          </p:cNvPr>
          <p:cNvCxnSpPr>
            <a:cxnSpLocks/>
            <a:stCxn id="27" idx="6"/>
            <a:endCxn id="9" idx="3"/>
          </p:cNvCxnSpPr>
          <p:nvPr/>
        </p:nvCxnSpPr>
        <p:spPr>
          <a:xfrm flipV="1">
            <a:off x="7617311" y="3688744"/>
            <a:ext cx="1718759" cy="22527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0928B-C165-5785-7897-1D402B31E62A}"/>
              </a:ext>
            </a:extLst>
          </p:cNvPr>
          <p:cNvCxnSpPr>
            <a:cxnSpLocks/>
            <a:stCxn id="27" idx="6"/>
            <a:endCxn id="6" idx="3"/>
          </p:cNvCxnSpPr>
          <p:nvPr/>
        </p:nvCxnSpPr>
        <p:spPr>
          <a:xfrm flipV="1">
            <a:off x="7617311" y="5027117"/>
            <a:ext cx="1665531" cy="9144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9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130-DBF5-4816-F88E-6CD88A7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Without them: just one big matrix = linear function, 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activation function</a:t>
                </a:r>
              </a:p>
              <a:p>
                <a:r>
                  <a:rPr lang="en-US" dirty="0"/>
                  <a:t>Activations introduce non-linearity and so allow us to model complex data, especially in the hidden layers</a:t>
                </a:r>
              </a:p>
              <a:p>
                <a:r>
                  <a:rPr lang="en-US" dirty="0"/>
                  <a:t>Must be differentiable (more on this later)</a:t>
                </a:r>
              </a:p>
              <a:p>
                <a:r>
                  <a:rPr lang="en-US" dirty="0"/>
                  <a:t>There are hundreds, but we will discuss: ReLU, Sigmoid, Tanh</a:t>
                </a:r>
              </a:p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https://en.wikipedia.org/wiki/Activation_function</a:t>
                </a:r>
                <a:r>
                  <a:rPr lang="en-US" dirty="0"/>
                  <a:t> for more common ones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02931-466B-AB0A-D053-23184B45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5FDB3-D677-F5C6-2385-B2B7EF93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ReLU – Rectified Linear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So take the value of x and if it’s positive leave it as is</a:t>
                </a:r>
              </a:p>
              <a:p>
                <a:r>
                  <a:rPr lang="en-US" sz="2000" dirty="0"/>
                  <a:t>If it’s negative then set to 0</a:t>
                </a:r>
              </a:p>
              <a:p>
                <a:r>
                  <a:rPr lang="en-US" sz="2000" dirty="0"/>
                  <a:t>Very fast to compute, works well in practice</a:t>
                </a:r>
              </a:p>
              <a:p>
                <a:r>
                  <a:rPr lang="en-US" sz="2000" dirty="0"/>
                  <a:t>Promotes </a:t>
                </a:r>
                <a:r>
                  <a:rPr lang="en-US" sz="2000" b="1" dirty="0"/>
                  <a:t>sparsity</a:t>
                </a:r>
                <a:r>
                  <a:rPr lang="en-US" sz="2000" dirty="0"/>
                  <a:t>: many zeros in output</a:t>
                </a:r>
              </a:p>
              <a:p>
                <a:r>
                  <a:rPr lang="en-US" sz="2000" dirty="0"/>
                  <a:t>Multiplying by 0 is super fast for computers</a:t>
                </a:r>
              </a:p>
              <a:p>
                <a:r>
                  <a:rPr lang="en-US" sz="2000" dirty="0"/>
                  <a:t>Used in almost all modern networks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140" t="-1294" r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AAA00F0-A720-98B9-8879-E21F2B9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468061"/>
            <a:ext cx="4737650" cy="39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8801-74A3-6D3C-5CC8-5EE70FD0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2CC25-0DC5-17A9-48AA-96E4594C8725}"/>
              </a:ext>
            </a:extLst>
          </p:cNvPr>
          <p:cNvSpPr txBox="1"/>
          <p:nvPr/>
        </p:nvSpPr>
        <p:spPr>
          <a:xfrm>
            <a:off x="7026727" y="5745752"/>
            <a:ext cx="508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/wiki/Rectifier_(</a:t>
            </a:r>
            <a:r>
              <a:rPr lang="en-US" sz="1200" dirty="0" err="1"/>
              <a:t>neural_networks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36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what neural networks are and how they create predictions</a:t>
            </a:r>
          </a:p>
          <a:p>
            <a:r>
              <a:rPr lang="en-US" dirty="0"/>
              <a:t>Build a small neural network step by step</a:t>
            </a:r>
          </a:p>
          <a:p>
            <a:r>
              <a:rPr lang="en-US" dirty="0"/>
              <a:t>Practice dot products, linear transforms, and activations by hand</a:t>
            </a:r>
          </a:p>
          <a:p>
            <a:r>
              <a:rPr lang="en-US" dirty="0"/>
              <a:t>Prepare for coding NNs in the next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Freeform: Shape 206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49608-F292-0EFB-3986-EC4EF606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Sigmoid and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Sigmoid squashes to [0,1]: good for producing probabilities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 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Tanh squashes to [-1,1]: centered at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Both flatten at extremes which causes a </a:t>
                </a:r>
                <a:r>
                  <a:rPr lang="en-US" sz="2400" b="1" dirty="0"/>
                  <a:t>vanishing gradient</a:t>
                </a:r>
                <a:r>
                  <a:rPr lang="en-US" sz="2400" dirty="0"/>
                  <a:t> issue (more on this later)</a:t>
                </a:r>
              </a:p>
              <a:p>
                <a:r>
                  <a:rPr lang="en-US" sz="2400" dirty="0"/>
                  <a:t>Still useful for output layers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425" t="-2265" r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71DFEC35-AE1B-956A-4C2E-711ED56A7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14543"/>
          <a:stretch>
            <a:fillRect/>
          </a:stretch>
        </p:blipFill>
        <p:spPr bwMode="auto">
          <a:xfrm>
            <a:off x="6880610" y="1472772"/>
            <a:ext cx="4737650" cy="39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0269D-A9C9-2A85-BA08-BC585E87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20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EDEAD-866F-58BA-6C64-EF50165036F7}"/>
              </a:ext>
            </a:extLst>
          </p:cNvPr>
          <p:cNvSpPr txBox="1"/>
          <p:nvPr/>
        </p:nvSpPr>
        <p:spPr>
          <a:xfrm>
            <a:off x="6201435" y="58256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miro.medium.com</a:t>
            </a:r>
            <a:r>
              <a:rPr lang="en-US" sz="1200" dirty="0"/>
              <a:t>/v2/resize:fit:1280/1*R2e5_A-hD3VB3B1wv3qaQA.png</a:t>
            </a:r>
          </a:p>
        </p:txBody>
      </p:sp>
    </p:spTree>
    <p:extLst>
      <p:ext uri="{BB962C8B-B14F-4D97-AF65-F5344CB8AC3E}">
        <p14:creationId xmlns:p14="http://schemas.microsoft.com/office/powerpoint/2010/main" val="56811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1A763-A1F0-3F95-58E1-347275D1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Activation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5070-CA98-2101-278D-D0D34186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1700" dirty="0"/>
              <a:t>See the example opposite</a:t>
            </a:r>
          </a:p>
          <a:p>
            <a:r>
              <a:rPr lang="en-US" sz="1700" dirty="0"/>
              <a:t>Same process, one extra step: input, weight, bias → compute pre-activation → apply function</a:t>
            </a:r>
          </a:p>
          <a:p>
            <a:r>
              <a:rPr lang="en-US" sz="1700" dirty="0"/>
              <a:t>Could also apply sigmoid or tanh activation functions</a:t>
            </a:r>
          </a:p>
          <a:p>
            <a:r>
              <a:rPr lang="en-US" sz="1700" dirty="0"/>
              <a:t>What differences do you observe?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3DB5B-B299-52D4-D850-1F56DAC9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114" y="717012"/>
            <a:ext cx="4084642" cy="5446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05C4-348B-2D42-D9A8-B5C8A97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88822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F1D9-2DF8-B555-E215-87CDD1A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1B72-2E0E-6ABA-AEA4-184B23773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2-d vector x</a:t>
            </a:r>
          </a:p>
          <a:p>
            <a:r>
              <a:rPr lang="en-US" dirty="0"/>
              <a:t>Linear transform: W, b</a:t>
            </a:r>
          </a:p>
          <a:p>
            <a:r>
              <a:rPr lang="en-US" dirty="0"/>
              <a:t>ReLU activation</a:t>
            </a:r>
          </a:p>
          <a:p>
            <a:r>
              <a:rPr lang="en-US" dirty="0"/>
              <a:t>Output: 2-d hidden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25E6-8BC2-C205-527E-7A556B57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50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701C7-BD82-B037-B7E2-899BAF2B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Manual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613B3-9F10-368F-FF59-041C8F79DC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/>
                  <a:t>Use AI by Hand Linear + Activation combo</a:t>
                </a:r>
              </a:p>
              <a:p>
                <a:r>
                  <a:rPr lang="en-US" sz="1700" dirty="0"/>
                  <a:t>Input → compute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17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17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dirty="0"/>
                  <a:t>→ apply activation</a:t>
                </a:r>
              </a:p>
              <a:p>
                <a:r>
                  <a:rPr lang="en-US" sz="1700" dirty="0"/>
                  <a:t>Show intermediate results</a:t>
                </a:r>
              </a:p>
              <a:p>
                <a:r>
                  <a:rPr lang="en-US" sz="1700" dirty="0"/>
                  <a:t>Great practice for this afternoon’s coding lab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613B3-9F10-368F-FF59-041C8F79D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855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279B5-41BA-0D9C-0043-CB233F2D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14" y="717012"/>
            <a:ext cx="4084642" cy="5446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56E77-74E8-9C4E-61EE-45F562A1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60934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222-68CC-60AA-CCAA-92FF3EBC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 –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7D07-79B5-64BC-4645-492301B1B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bias is zero?</a:t>
            </a:r>
          </a:p>
          <a:p>
            <a:r>
              <a:rPr lang="en-US" dirty="0"/>
              <a:t>What are the implications of not using an activation function?</a:t>
            </a:r>
          </a:p>
          <a:p>
            <a:r>
              <a:rPr lang="en-US" dirty="0"/>
              <a:t>How many weights in a 2-layer net with 3 hidden neurons each?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1295-7270-2E68-1160-31D323D1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674BC-1A03-C9A0-4DC1-1FD7A024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Multi-layered network architecture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7A1A-F9D2-18E6-50B2-D7E349859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IE" sz="2200" dirty="0"/>
              <a:t>In real-world NNs there are many neurons at different layers of the architecture. Each has its own </a:t>
            </a:r>
            <a:r>
              <a:rPr lang="en-US" sz="2200" dirty="0"/>
              <a:t>weights and biases</a:t>
            </a:r>
          </a:p>
          <a:p>
            <a:r>
              <a:rPr lang="en-US" sz="2200" dirty="0"/>
              <a:t>Here Z is a hidden layer with two neurons, each of which has its own weights and biases </a:t>
            </a:r>
          </a:p>
          <a:p>
            <a:endParaRPr lang="en-IE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AC0B0-EF86-7685-021F-A2B808F9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81" y="601133"/>
            <a:ext cx="4157255" cy="5580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F4C6-4AA0-0ACD-62E5-3556D149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6424" y="6356350"/>
            <a:ext cx="28529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3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17F-746B-E667-3B63-9BDAFFC5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for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83CA-66FE-1EA0-67BE-FCA3BAEE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Inputs = today’s temperature, humidity, wind speed...</a:t>
            </a:r>
          </a:p>
          <a:p>
            <a:r>
              <a:rPr lang="en-US" dirty="0"/>
              <a:t>Outputs = tomorrow’s temperature, humidity, wind speed</a:t>
            </a:r>
          </a:p>
          <a:p>
            <a:r>
              <a:rPr lang="en-US" dirty="0"/>
              <a:t>NNs can learn the spatial and temporal patterns</a:t>
            </a:r>
          </a:p>
          <a:p>
            <a:r>
              <a:rPr lang="en-US" dirty="0"/>
              <a:t>Next lecture: discover how NNs learn the weights and the biases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AFC83-215F-7FA4-27C2-4A899B65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1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9AFC-C4A5-6623-D6A1-C3D2BF4B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4770E-3C97-6C94-66DF-E608F357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bias</a:t>
            </a:r>
          </a:p>
          <a:p>
            <a:r>
              <a:rPr lang="en-US" dirty="0"/>
              <a:t>Confusing dimensions</a:t>
            </a:r>
          </a:p>
          <a:p>
            <a:r>
              <a:rPr lang="en-US" dirty="0"/>
              <a:t>Applying wrong (or inappropriate) activation function</a:t>
            </a:r>
          </a:p>
          <a:p>
            <a:r>
              <a:rPr lang="en-US" dirty="0"/>
              <a:t>Check, check, and check again (and use LLMs)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8B77-ED9D-ABB9-39DC-4832489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18CF-589F-36E6-7720-D982CED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E2CA-EDCA-E515-16D1-FF9E2DA8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forward pass only. i.e. taking weights and biases, and getting to the outputs</a:t>
            </a:r>
          </a:p>
          <a:p>
            <a:r>
              <a:rPr lang="en-US" dirty="0"/>
              <a:t>Next: how do we learn weights?</a:t>
            </a:r>
          </a:p>
          <a:p>
            <a:r>
              <a:rPr lang="en-US" dirty="0"/>
              <a:t>Concepts of loss, gradients,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2799-2A24-F49A-CEB4-96F76E35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1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F52A-9D3D-9F47-5EE5-8C0B238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CF8C-8F21-6B68-1EFF-48ED27F0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network is just a fancy linear regression with extra nodes</a:t>
            </a:r>
          </a:p>
          <a:p>
            <a:r>
              <a:rPr lang="en-US" dirty="0"/>
              <a:t>These hidden nodes can capture much more flexible </a:t>
            </a:r>
            <a:r>
              <a:rPr lang="en-US" dirty="0" err="1"/>
              <a:t>behaviour</a:t>
            </a:r>
            <a:r>
              <a:rPr lang="en-US" dirty="0"/>
              <a:t> than the basic LR</a:t>
            </a:r>
          </a:p>
          <a:p>
            <a:r>
              <a:rPr lang="en-US" dirty="0"/>
              <a:t>Most of the (forward) calculations are just matrix multiplication of weights and biases</a:t>
            </a:r>
          </a:p>
          <a:p>
            <a:r>
              <a:rPr lang="en-US" dirty="0"/>
              <a:t>We use activation functions to allow more flexibility (and especially sparsity) in the way the values are modelled</a:t>
            </a:r>
          </a:p>
          <a:p>
            <a:r>
              <a:rPr lang="en-US" dirty="0"/>
              <a:t>Tomorrow: how do we estimate the weights?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77BFB-75BB-82D2-9ACA-EE3C00E6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Neural Networks (NNs)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neural network generalizes the linear regression model we met in the previous class: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Layers of weights and activations let us model complex patterns</a:t>
                </a:r>
              </a:p>
              <a:p>
                <a:r>
                  <a:rPr lang="en-US" dirty="0"/>
                  <a:t>Core idea: stacking simple transformations on top of each other</a:t>
                </a:r>
              </a:p>
              <a:p>
                <a:r>
                  <a:rPr lang="en-US" dirty="0"/>
                  <a:t>Still just basic mathematics: matrix operations and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9E1B-3248-D556-6AE9-E16F7E38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A neuron receives inputs, multiplies it by a weight, and adds bias</a:t>
                </a:r>
              </a:p>
              <a:p>
                <a:r>
                  <a:rPr lang="en-IE" dirty="0"/>
                  <a:t>Then it applies an </a:t>
                </a:r>
                <a:r>
                  <a:rPr lang="en-IE" i="1" dirty="0"/>
                  <a:t>activation function</a:t>
                </a:r>
                <a:endParaRPr lang="en-IE" dirty="0"/>
              </a:p>
              <a:p>
                <a:r>
                  <a:rPr lang="en-IE" dirty="0"/>
                  <a:t>Basic formula: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E" dirty="0"/>
              </a:p>
              <a:p>
                <a:r>
                  <a:rPr lang="en-IE" dirty="0"/>
                  <a:t>We take the input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, multiply it by weight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E" dirty="0"/>
                  <a:t>, then add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Then we transform it with activation function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That produces a prediction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9BA7-8D6B-D61C-11D3-3A54C61C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395E-77A4-BF96-ADB5-FA1706D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Neural networks = many neurons in layers</a:t>
                </a:r>
              </a:p>
              <a:p>
                <a:r>
                  <a:rPr lang="en-US" dirty="0"/>
                  <a:t>Each layer transforms the data into a new space</a:t>
                </a:r>
              </a:p>
              <a:p>
                <a:r>
                  <a:rPr lang="en-US" dirty="0"/>
                  <a:t>We start to create multiple layers: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sequential application of these layers is called a </a:t>
                </a:r>
                <a:r>
                  <a:rPr lang="en-US" i="1" dirty="0"/>
                  <a:t>forward pass</a:t>
                </a:r>
              </a:p>
              <a:p>
                <a:r>
                  <a:rPr lang="en-US" dirty="0"/>
                  <a:t>In most standard NNs we have multiple inputs 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vector…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E038-16D4-F2B7-3B75-760FC1D0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66A8-8C82-420D-FB15-8B5EE066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</a:t>
                </a: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now a vector, e.g.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endParaRPr lang="en-IE" b="0" dirty="0"/>
              </a:p>
              <a:p>
                <a:r>
                  <a:rPr lang="en-IE" dirty="0"/>
                  <a:t>The dot product is defined as: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E" dirty="0"/>
              </a:p>
              <a:p>
                <a:r>
                  <a:rPr lang="en-IE" dirty="0"/>
                  <a:t>It measures similarity: it’s large if vectors point in the same direction (they’re big at the same points together)</a:t>
                </a:r>
              </a:p>
              <a:p>
                <a:r>
                  <a:rPr lang="en-IE" dirty="0"/>
                  <a:t>It always gives a scalar (single number) output</a:t>
                </a:r>
              </a:p>
              <a:p>
                <a:r>
                  <a:rPr lang="en-IE" dirty="0"/>
                  <a:t>It’s the foundation for weighted sums in neural networks</a:t>
                </a:r>
                <a:br>
                  <a:rPr lang="en-IE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4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94B0-04FE-7DA0-C8AB-CBC9E6CB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109A-BDDF-08AE-EE51-E44FE659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2, 0, 1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1, 1, 2</m:t>
                        </m:r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=[−2, −0.5, 0]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=[2,3,−2]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pPr lvl="1"/>
                <a:endParaRPr lang="en-IE" dirty="0"/>
              </a:p>
              <a:p>
                <a:r>
                  <a:rPr lang="en-IE" b="0" dirty="0"/>
                  <a:t>Put your answer to the second question on the next slide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DDF1D-303E-DF1E-25CA-7B1759B4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3849-4816-4278-52B1-349A2A528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E38AD-89F6-7B37-55F1-AB51DCD48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4tZfddIIaHdmsw4Tl8Mqu?state=opened&amp;flow=Default&amp;onscreen=persist">
            <a:extLst>
              <a:ext uri="{FF2B5EF4-FFF2-40B4-BE49-F238E27FC236}">
                <a16:creationId xmlns:a16="http://schemas.microsoft.com/office/drawing/2014/main" id="{C716C705-B8CF-DCCA-62ED-FA5599795E0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7671-C465-F753-75D4-F600A1B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Often we have multiple outputs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(temperature, rainfall, humidity, etc)</a:t>
                </a:r>
              </a:p>
              <a:p>
                <a:r>
                  <a:rPr lang="en-IE" dirty="0"/>
                  <a:t>Change so that the weights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are now a matrix multiplied by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E" dirty="0"/>
              </a:p>
              <a:p>
                <a:r>
                  <a:rPr lang="en-IE" dirty="0"/>
                  <a:t>(Revision on matrices and vectors, and multiplication of matrices)</a:t>
                </a:r>
              </a:p>
              <a:p>
                <a:r>
                  <a:rPr lang="en-IE" dirty="0"/>
                  <a:t>This multiplication enables us to produce multiple outputs from multiple inputs</a:t>
                </a:r>
              </a:p>
              <a:p>
                <a:r>
                  <a:rPr lang="en-IE" dirty="0"/>
                  <a:t>The inputs and the outputs can be differing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4242-7E4D-EDF0-BB85-EA405146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9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1524</Words>
  <Application>Microsoft Macintosh PowerPoint</Application>
  <PresentationFormat>Widescreen</PresentationFormat>
  <Paragraphs>219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Cambria Math</vt:lpstr>
      <vt:lpstr>Office Theme</vt:lpstr>
      <vt:lpstr>Class 2: Neural Network Basics</vt:lpstr>
      <vt:lpstr>Learning outcomes</vt:lpstr>
      <vt:lpstr>Foundations of Neural Networks (NNs)</vt:lpstr>
      <vt:lpstr>Neurons</vt:lpstr>
      <vt:lpstr>Networks as compositions</vt:lpstr>
      <vt:lpstr>Dot Products</vt:lpstr>
      <vt:lpstr>Dot product quiz</vt:lpstr>
      <vt:lpstr>PowerPoint Presentation</vt:lpstr>
      <vt:lpstr>Multiple outputs</vt:lpstr>
      <vt:lpstr>Matrix Shapes and Rules</vt:lpstr>
      <vt:lpstr>Hands-On: Linear Layer Example</vt:lpstr>
      <vt:lpstr>Can you do these?</vt:lpstr>
      <vt:lpstr>How does this link to weather and climate?</vt:lpstr>
      <vt:lpstr>Hidden layers</vt:lpstr>
      <vt:lpstr>Increasing the number of hidden layers</vt:lpstr>
      <vt:lpstr>Increasing the number of hidden layers 2</vt:lpstr>
      <vt:lpstr>Increasing the number of hidden layers 2</vt:lpstr>
      <vt:lpstr>Activation functions</vt:lpstr>
      <vt:lpstr>ReLU – Rectified Linear Unit</vt:lpstr>
      <vt:lpstr>Sigmoid and tanh</vt:lpstr>
      <vt:lpstr>Activation Practice</vt:lpstr>
      <vt:lpstr>Building a simple network</vt:lpstr>
      <vt:lpstr>Manual forward pass</vt:lpstr>
      <vt:lpstr>Quiz Time – Check Your Understanding</vt:lpstr>
      <vt:lpstr>Multi-layered network architecture</vt:lpstr>
      <vt:lpstr>A neural network for weather data</vt:lpstr>
      <vt:lpstr>Common pitfalls</vt:lpstr>
      <vt:lpstr>Next class: training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17</cp:revision>
  <dcterms:created xsi:type="dcterms:W3CDTF">2025-06-18T11:48:55Z</dcterms:created>
  <dcterms:modified xsi:type="dcterms:W3CDTF">2025-09-22T15:06:38Z</dcterms:modified>
</cp:coreProperties>
</file>